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8" Type="http://schemas.openxmlformats.org/officeDocument/2006/relationships/image" Target="../media/image2.jpg"/><Relationship Id="rId9" Type="http://schemas.openxmlformats.org/officeDocument/2006/relationships/image" Target="../media/image3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57200" y="626068"/>
            <a:ext cx="3429000" cy="768686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457200" y="2935732"/>
            <a:ext cx="3428999" cy="4324603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4196604" y="1732534"/>
            <a:ext cx="2619038" cy="4084065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62406" y="1563624"/>
            <a:ext cx="3429000" cy="1371600"/>
          </a:xfrm>
          <a:prstGeom prst="rect">
            <a:avLst/>
          </a:prstGeom>
          <a:solidFill>
            <a:srgbClr val="8A2550"/>
          </a:solidFill>
        </p:spPr>
        <p:txBody>
          <a:bodyPr wrap="square" lIns="0" tIns="158115" rIns="0" bIns="0" rtlCol="0" vert="horz">
            <a:spAutoFit/>
          </a:bodyPr>
          <a:lstStyle/>
          <a:p>
            <a:pPr algn="ctr" marL="335915" marR="327660" indent="-635">
              <a:lnSpc>
                <a:spcPct val="111100"/>
              </a:lnSpc>
              <a:spcBef>
                <a:spcPts val="1245"/>
              </a:spcBef>
            </a:pPr>
            <a:r>
              <a:rPr dirty="0" sz="1800" b="1">
                <a:solidFill>
                  <a:srgbClr val="FFFFFF"/>
                </a:solidFill>
                <a:latin typeface="Arial"/>
                <a:cs typeface="Arial"/>
              </a:rPr>
              <a:t>“It</a:t>
            </a:r>
            <a:r>
              <a:rPr dirty="0" sz="1800" spc="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FFFF"/>
                </a:solidFill>
                <a:latin typeface="Arial"/>
                <a:cs typeface="Arial"/>
              </a:rPr>
              <a:t>feels</a:t>
            </a:r>
            <a:r>
              <a:rPr dirty="0" sz="1800" spc="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FFFF"/>
                </a:solidFill>
                <a:latin typeface="Arial"/>
                <a:cs typeface="Arial"/>
              </a:rPr>
              <a:t>good</a:t>
            </a:r>
            <a:r>
              <a:rPr dirty="0" sz="1800" spc="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FFFFFF"/>
                </a:solidFill>
                <a:latin typeface="Arial"/>
                <a:cs typeface="Arial"/>
              </a:rPr>
              <a:t>knowing </a:t>
            </a:r>
            <a:r>
              <a:rPr dirty="0" sz="1800" b="1">
                <a:solidFill>
                  <a:srgbClr val="FFFFFF"/>
                </a:solidFill>
                <a:latin typeface="Arial"/>
                <a:cs typeface="Arial"/>
              </a:rPr>
              <a:t> we</a:t>
            </a:r>
            <a:r>
              <a:rPr dirty="0" sz="1800" spc="-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FFFFFF"/>
                </a:solidFill>
                <a:latin typeface="Arial"/>
                <a:cs typeface="Arial"/>
              </a:rPr>
              <a:t>can</a:t>
            </a:r>
            <a:r>
              <a:rPr dirty="0" sz="1800" spc="-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FFFFFF"/>
                </a:solidFill>
                <a:latin typeface="Arial"/>
                <a:cs typeface="Arial"/>
              </a:rPr>
              <a:t>access</a:t>
            </a:r>
            <a:r>
              <a:rPr dirty="0" sz="1800" spc="-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FFFF"/>
                </a:solidFill>
                <a:latin typeface="Arial"/>
                <a:cs typeface="Arial"/>
              </a:rPr>
              <a:t>our</a:t>
            </a:r>
            <a:r>
              <a:rPr dirty="0" sz="18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FFFF"/>
                </a:solidFill>
                <a:latin typeface="Arial"/>
                <a:cs typeface="Arial"/>
              </a:rPr>
              <a:t>health</a:t>
            </a:r>
            <a:endParaRPr sz="18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240"/>
              </a:spcBef>
            </a:pPr>
            <a:r>
              <a:rPr dirty="0" sz="1800" b="1">
                <a:solidFill>
                  <a:srgbClr val="FFFFFF"/>
                </a:solidFill>
                <a:latin typeface="Arial"/>
                <a:cs typeface="Arial"/>
              </a:rPr>
              <a:t>information</a:t>
            </a:r>
            <a:r>
              <a:rPr dirty="0" sz="18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FFFF"/>
                </a:solidFill>
                <a:latin typeface="Arial"/>
                <a:cs typeface="Arial"/>
              </a:rPr>
              <a:t>from</a:t>
            </a:r>
            <a:r>
              <a:rPr dirty="0" sz="18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FFFFFF"/>
                </a:solidFill>
                <a:latin typeface="Arial"/>
                <a:cs typeface="Arial"/>
              </a:rPr>
              <a:t>anywhere”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86200" y="5816600"/>
            <a:ext cx="3429000" cy="1445260"/>
          </a:xfrm>
          <a:prstGeom prst="rect">
            <a:avLst/>
          </a:prstGeom>
          <a:solidFill>
            <a:srgbClr val="8A2550"/>
          </a:solidFill>
        </p:spPr>
        <p:txBody>
          <a:bodyPr wrap="square" lIns="0" tIns="15240" rIns="0" bIns="0" rtlCol="0" vert="horz">
            <a:spAutoFit/>
          </a:bodyPr>
          <a:lstStyle/>
          <a:p>
            <a:pPr algn="just" marL="244475" marR="237490" indent="108585">
              <a:lnSpc>
                <a:spcPct val="125000"/>
              </a:lnSpc>
              <a:spcBef>
                <a:spcPts val="120"/>
              </a:spcBef>
            </a:pPr>
            <a:r>
              <a:rPr dirty="0" sz="1600" b="1">
                <a:solidFill>
                  <a:srgbClr val="FFFFFF"/>
                </a:solidFill>
                <a:latin typeface="Arial"/>
                <a:cs typeface="Arial"/>
              </a:rPr>
              <a:t>“My patients use the Patient </a:t>
            </a:r>
            <a:r>
              <a:rPr dirty="0" sz="1600" spc="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 b="1">
                <a:solidFill>
                  <a:srgbClr val="FFFFFF"/>
                </a:solidFill>
                <a:latin typeface="Arial"/>
                <a:cs typeface="Arial"/>
              </a:rPr>
              <a:t>Portal because </a:t>
            </a:r>
            <a:r>
              <a:rPr dirty="0" sz="1600" spc="-15" b="1">
                <a:solidFill>
                  <a:srgbClr val="FFFFFF"/>
                </a:solidFill>
                <a:latin typeface="Arial"/>
                <a:cs typeface="Arial"/>
              </a:rPr>
              <a:t>it’s </a:t>
            </a:r>
            <a:r>
              <a:rPr dirty="0" sz="1600" spc="-5" b="1">
                <a:solidFill>
                  <a:srgbClr val="FFFFFF"/>
                </a:solidFill>
                <a:latin typeface="Arial"/>
                <a:cs typeface="Arial"/>
              </a:rPr>
              <a:t>easy and </a:t>
            </a:r>
            <a:r>
              <a:rPr dirty="0" sz="160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FFFFFF"/>
                </a:solidFill>
                <a:latin typeface="Arial"/>
                <a:cs typeface="Arial"/>
              </a:rPr>
              <a:t>convenient. </a:t>
            </a:r>
            <a:r>
              <a:rPr dirty="0" sz="1600" b="1">
                <a:solidFill>
                  <a:srgbClr val="FFFFFF"/>
                </a:solidFill>
                <a:latin typeface="Arial"/>
                <a:cs typeface="Arial"/>
              </a:rPr>
              <a:t>I use it because </a:t>
            </a:r>
            <a:r>
              <a:rPr dirty="0" sz="1600" spc="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 spc="-15" b="1">
                <a:solidFill>
                  <a:srgbClr val="FFFFFF"/>
                </a:solidFill>
                <a:latin typeface="Arial"/>
                <a:cs typeface="Arial"/>
              </a:rPr>
              <a:t>it’s</a:t>
            </a:r>
            <a:r>
              <a:rPr dirty="0" sz="1600" spc="-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FFFFFF"/>
                </a:solidFill>
                <a:latin typeface="Arial"/>
                <a:cs typeface="Arial"/>
              </a:rPr>
              <a:t>my</a:t>
            </a:r>
            <a:r>
              <a:rPr dirty="0" sz="16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 b="1">
                <a:solidFill>
                  <a:srgbClr val="FFFFFF"/>
                </a:solidFill>
                <a:latin typeface="Arial"/>
                <a:cs typeface="Arial"/>
              </a:rPr>
              <a:t>job</a:t>
            </a:r>
            <a:r>
              <a:rPr dirty="0" sz="16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 b="1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dirty="0" sz="1600" spc="-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FFFFFF"/>
                </a:solidFill>
                <a:latin typeface="Arial"/>
                <a:cs typeface="Arial"/>
              </a:rPr>
              <a:t>stay</a:t>
            </a:r>
            <a:r>
              <a:rPr dirty="0" sz="1600" spc="-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FFFFFF"/>
                </a:solidFill>
                <a:latin typeface="Arial"/>
                <a:cs typeface="Arial"/>
              </a:rPr>
              <a:t>connected.”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50228" y="7688552"/>
            <a:ext cx="2252345" cy="11836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 indent="-1270">
              <a:lnSpc>
                <a:spcPct val="100000"/>
              </a:lnSpc>
              <a:spcBef>
                <a:spcPts val="100"/>
              </a:spcBef>
            </a:pPr>
            <a:r>
              <a:rPr dirty="0" sz="1900" spc="-5">
                <a:solidFill>
                  <a:srgbClr val="231F20"/>
                </a:solidFill>
                <a:latin typeface="Arial"/>
                <a:cs typeface="Arial"/>
              </a:rPr>
              <a:t>Communicate with </a:t>
            </a:r>
            <a:r>
              <a:rPr dirty="0" sz="1900">
                <a:solidFill>
                  <a:srgbClr val="231F20"/>
                </a:solidFill>
                <a:latin typeface="Arial"/>
                <a:cs typeface="Arial"/>
              </a:rPr>
              <a:t> your </a:t>
            </a:r>
            <a:r>
              <a:rPr dirty="0" sz="1900" spc="-5">
                <a:solidFill>
                  <a:srgbClr val="231F20"/>
                </a:solidFill>
                <a:latin typeface="Arial"/>
                <a:cs typeface="Arial"/>
              </a:rPr>
              <a:t>provider easier </a:t>
            </a:r>
            <a:r>
              <a:rPr dirty="0" sz="1900">
                <a:solidFill>
                  <a:srgbClr val="231F20"/>
                </a:solidFill>
                <a:latin typeface="Arial"/>
                <a:cs typeface="Arial"/>
              </a:rPr>
              <a:t> than </a:t>
            </a:r>
            <a:r>
              <a:rPr dirty="0" sz="1900" spc="-5">
                <a:solidFill>
                  <a:srgbClr val="231F20"/>
                </a:solidFill>
                <a:latin typeface="Arial"/>
                <a:cs typeface="Arial"/>
              </a:rPr>
              <a:t>ever with our </a:t>
            </a:r>
            <a:r>
              <a:rPr dirty="0" sz="190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900" spc="-5">
                <a:solidFill>
                  <a:srgbClr val="231F20"/>
                </a:solidFill>
                <a:latin typeface="Arial"/>
                <a:cs typeface="Arial"/>
              </a:rPr>
              <a:t>online</a:t>
            </a:r>
            <a:r>
              <a:rPr dirty="0" sz="1900" spc="-5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900">
                <a:solidFill>
                  <a:srgbClr val="231F20"/>
                </a:solidFill>
                <a:latin typeface="Arial"/>
                <a:cs typeface="Arial"/>
              </a:rPr>
              <a:t>Patient</a:t>
            </a:r>
            <a:r>
              <a:rPr dirty="0" sz="190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900">
                <a:solidFill>
                  <a:srgbClr val="231F20"/>
                </a:solidFill>
                <a:latin typeface="Arial"/>
                <a:cs typeface="Arial"/>
              </a:rPr>
              <a:t>Portal.</a:t>
            </a:r>
            <a:endParaRPr sz="19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316165" y="7841715"/>
            <a:ext cx="3938904" cy="1689100"/>
          </a:xfrm>
          <a:prstGeom prst="rect">
            <a:avLst/>
          </a:prstGeom>
        </p:spPr>
        <p:txBody>
          <a:bodyPr wrap="square" lIns="0" tIns="109220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860"/>
              </a:spcBef>
              <a:buChar char="•"/>
              <a:tabLst>
                <a:tab pos="240665" algn="l"/>
                <a:tab pos="241300" algn="l"/>
              </a:tabLst>
            </a:pPr>
            <a:r>
              <a:rPr dirty="0" sz="1200">
                <a:solidFill>
                  <a:srgbClr val="231F20"/>
                </a:solidFill>
                <a:latin typeface="Arial"/>
                <a:cs typeface="Arial"/>
              </a:rPr>
              <a:t>Enhanced</a:t>
            </a:r>
            <a:r>
              <a:rPr dirty="0" sz="1200" spc="-1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231F20"/>
                </a:solidFill>
                <a:latin typeface="Arial"/>
                <a:cs typeface="Arial"/>
              </a:rPr>
              <a:t>look</a:t>
            </a:r>
            <a:r>
              <a:rPr dirty="0" sz="1200" spc="-1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dirty="0" sz="1200" spc="-1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31F20"/>
                </a:solidFill>
                <a:latin typeface="Arial"/>
                <a:cs typeface="Arial"/>
              </a:rPr>
              <a:t>feel</a:t>
            </a:r>
            <a:r>
              <a:rPr dirty="0" sz="1200" spc="-1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31F20"/>
                </a:solidFill>
                <a:latin typeface="Arial"/>
                <a:cs typeface="Arial"/>
              </a:rPr>
              <a:t>for</a:t>
            </a:r>
            <a:r>
              <a:rPr dirty="0" sz="1200" spc="-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231F20"/>
                </a:solidFill>
                <a:latin typeface="Arial"/>
                <a:cs typeface="Arial"/>
              </a:rPr>
              <a:t>an</a:t>
            </a:r>
            <a:r>
              <a:rPr dirty="0" sz="1200" spc="-1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231F20"/>
                </a:solidFill>
                <a:latin typeface="Arial"/>
                <a:cs typeface="Arial"/>
              </a:rPr>
              <a:t>easy-to-navigate</a:t>
            </a:r>
            <a:r>
              <a:rPr dirty="0" sz="1200" spc="-1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231F20"/>
                </a:solidFill>
                <a:latin typeface="Arial"/>
                <a:cs typeface="Arial"/>
              </a:rPr>
              <a:t>portal</a:t>
            </a:r>
            <a:endParaRPr sz="12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760"/>
              </a:spcBef>
              <a:buChar char="•"/>
              <a:tabLst>
                <a:tab pos="240665" algn="l"/>
                <a:tab pos="241300" algn="l"/>
              </a:tabLst>
            </a:pPr>
            <a:r>
              <a:rPr dirty="0" sz="1200">
                <a:solidFill>
                  <a:srgbClr val="231F20"/>
                </a:solidFill>
                <a:latin typeface="Arial"/>
                <a:cs typeface="Arial"/>
              </a:rPr>
              <a:t>Appointment</a:t>
            </a:r>
            <a:r>
              <a:rPr dirty="0" sz="1200" spc="-1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31F20"/>
                </a:solidFill>
                <a:latin typeface="Arial"/>
                <a:cs typeface="Arial"/>
              </a:rPr>
              <a:t>reminders</a:t>
            </a:r>
            <a:r>
              <a:rPr dirty="0" sz="1200" spc="-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dirty="0" sz="1200" spc="-1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31F20"/>
                </a:solidFill>
                <a:latin typeface="Arial"/>
                <a:cs typeface="Arial"/>
              </a:rPr>
              <a:t>your</a:t>
            </a:r>
            <a:r>
              <a:rPr dirty="0" sz="1200" spc="-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31F20"/>
                </a:solidFill>
                <a:latin typeface="Arial"/>
                <a:cs typeface="Arial"/>
              </a:rPr>
              <a:t>cell</a:t>
            </a:r>
            <a:r>
              <a:rPr dirty="0" sz="1200" spc="-1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231F20"/>
                </a:solidFill>
                <a:latin typeface="Arial"/>
                <a:cs typeface="Arial"/>
              </a:rPr>
              <a:t>phone</a:t>
            </a:r>
            <a:r>
              <a:rPr dirty="0" sz="1200" spc="-1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dirty="0" sz="1200" spc="-1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231F20"/>
                </a:solidFill>
                <a:latin typeface="Arial"/>
                <a:cs typeface="Arial"/>
              </a:rPr>
              <a:t>email</a:t>
            </a:r>
            <a:endParaRPr sz="12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960"/>
              </a:spcBef>
              <a:buChar char="•"/>
              <a:tabLst>
                <a:tab pos="240665" algn="l"/>
                <a:tab pos="241300" algn="l"/>
              </a:tabLst>
            </a:pPr>
            <a:r>
              <a:rPr dirty="0" sz="1200">
                <a:solidFill>
                  <a:srgbClr val="231F20"/>
                </a:solidFill>
                <a:latin typeface="Arial"/>
                <a:cs typeface="Arial"/>
              </a:rPr>
              <a:t>Secure</a:t>
            </a:r>
            <a:r>
              <a:rPr dirty="0" sz="1200" spc="-1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31F20"/>
                </a:solidFill>
                <a:latin typeface="Arial"/>
                <a:cs typeface="Arial"/>
              </a:rPr>
              <a:t>communication</a:t>
            </a:r>
            <a:r>
              <a:rPr dirty="0" sz="1200" spc="-1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231F20"/>
                </a:solidFill>
                <a:latin typeface="Arial"/>
                <a:cs typeface="Arial"/>
              </a:rPr>
              <a:t>between</a:t>
            </a:r>
            <a:r>
              <a:rPr dirty="0" sz="1200" spc="-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31F20"/>
                </a:solidFill>
                <a:latin typeface="Arial"/>
                <a:cs typeface="Arial"/>
              </a:rPr>
              <a:t>you</a:t>
            </a:r>
            <a:r>
              <a:rPr dirty="0" sz="1200" spc="-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dirty="0" sz="1200" spc="-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31F20"/>
                </a:solidFill>
                <a:latin typeface="Arial"/>
                <a:cs typeface="Arial"/>
              </a:rPr>
              <a:t>your</a:t>
            </a:r>
            <a:r>
              <a:rPr dirty="0" sz="1200" spc="-1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231F20"/>
                </a:solidFill>
                <a:latin typeface="Arial"/>
                <a:cs typeface="Arial"/>
              </a:rPr>
              <a:t>provider</a:t>
            </a:r>
            <a:endParaRPr sz="1200">
              <a:latin typeface="Arial"/>
              <a:cs typeface="Arial"/>
            </a:endParaRPr>
          </a:p>
          <a:p>
            <a:pPr marL="241300" marR="826769" indent="-228600">
              <a:lnSpc>
                <a:spcPct val="104200"/>
              </a:lnSpc>
              <a:spcBef>
                <a:spcPts val="900"/>
              </a:spcBef>
              <a:buChar char="•"/>
              <a:tabLst>
                <a:tab pos="240665" algn="l"/>
                <a:tab pos="241300" algn="l"/>
              </a:tabLst>
            </a:pPr>
            <a:r>
              <a:rPr dirty="0" sz="1200" spc="-5">
                <a:solidFill>
                  <a:srgbClr val="231F20"/>
                </a:solidFill>
                <a:latin typeface="Arial"/>
                <a:cs typeface="Arial"/>
              </a:rPr>
              <a:t>Decreased</a:t>
            </a:r>
            <a:r>
              <a:rPr dirty="0" sz="1200" spc="-2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231F20"/>
                </a:solidFill>
                <a:latin typeface="Arial"/>
                <a:cs typeface="Arial"/>
              </a:rPr>
              <a:t>wait</a:t>
            </a:r>
            <a:r>
              <a:rPr dirty="0" sz="1200" spc="-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31F20"/>
                </a:solidFill>
                <a:latin typeface="Arial"/>
                <a:cs typeface="Arial"/>
              </a:rPr>
              <a:t>times</a:t>
            </a:r>
            <a:r>
              <a:rPr dirty="0" sz="1200" spc="-1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231F20"/>
                </a:solidFill>
                <a:latin typeface="Arial"/>
                <a:cs typeface="Arial"/>
              </a:rPr>
              <a:t>by</a:t>
            </a:r>
            <a:r>
              <a:rPr dirty="0" sz="1200" spc="-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31F20"/>
                </a:solidFill>
                <a:latin typeface="Arial"/>
                <a:cs typeface="Arial"/>
              </a:rPr>
              <a:t>completing</a:t>
            </a:r>
            <a:r>
              <a:rPr dirty="0" sz="1200" spc="-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31F20"/>
                </a:solidFill>
                <a:latin typeface="Arial"/>
                <a:cs typeface="Arial"/>
              </a:rPr>
              <a:t>forms </a:t>
            </a:r>
            <a:r>
              <a:rPr dirty="0" sz="1200" spc="-31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231F20"/>
                </a:solidFill>
                <a:latin typeface="Arial"/>
                <a:cs typeface="Arial"/>
              </a:rPr>
              <a:t>electronically</a:t>
            </a:r>
            <a:r>
              <a:rPr dirty="0" sz="1200" spc="-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231F20"/>
                </a:solidFill>
                <a:latin typeface="Arial"/>
                <a:cs typeface="Arial"/>
              </a:rPr>
              <a:t>online</a:t>
            </a:r>
            <a:endParaRPr sz="12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960"/>
              </a:spcBef>
              <a:buChar char="•"/>
              <a:tabLst>
                <a:tab pos="240665" algn="l"/>
                <a:tab pos="241300" algn="l"/>
              </a:tabLst>
            </a:pPr>
            <a:r>
              <a:rPr dirty="0" sz="1200">
                <a:solidFill>
                  <a:srgbClr val="231F20"/>
                </a:solidFill>
                <a:latin typeface="Arial"/>
                <a:cs typeface="Arial"/>
              </a:rPr>
              <a:t>Online</a:t>
            </a:r>
            <a:r>
              <a:rPr dirty="0" sz="1200" spc="-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31F20"/>
                </a:solidFill>
                <a:latin typeface="Arial"/>
                <a:cs typeface="Arial"/>
              </a:rPr>
              <a:t>scheduling</a:t>
            </a:r>
            <a:r>
              <a:rPr dirty="0" sz="1200" spc="-1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31F20"/>
                </a:solidFill>
                <a:latin typeface="Arial"/>
                <a:cs typeface="Arial"/>
              </a:rPr>
              <a:t>coming</a:t>
            </a:r>
            <a:r>
              <a:rPr dirty="0" sz="1200" spc="-1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31F20"/>
                </a:solidFill>
                <a:latin typeface="Arial"/>
                <a:cs typeface="Arial"/>
              </a:rPr>
              <a:t>soon!</a:t>
            </a:r>
            <a:endParaRPr sz="1200">
              <a:latin typeface="Arial"/>
              <a:cs typeface="Arial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71365" y="9344088"/>
            <a:ext cx="2523739" cy="280572"/>
          </a:xfrm>
          <a:prstGeom prst="rect">
            <a:avLst/>
          </a:prstGeom>
        </p:spPr>
      </p:pic>
      <p:sp>
        <p:nvSpPr>
          <p:cNvPr id="7" name="object 7"/>
          <p:cNvSpPr/>
          <p:nvPr/>
        </p:nvSpPr>
        <p:spPr>
          <a:xfrm>
            <a:off x="745685" y="7501655"/>
            <a:ext cx="2249805" cy="0"/>
          </a:xfrm>
          <a:custGeom>
            <a:avLst/>
            <a:gdLst/>
            <a:ahLst/>
            <a:cxnLst/>
            <a:rect l="l" t="t" r="r" b="b"/>
            <a:pathLst>
              <a:path w="2249805" h="0">
                <a:moveTo>
                  <a:pt x="0" y="0"/>
                </a:moveTo>
                <a:lnTo>
                  <a:pt x="2249424" y="0"/>
                </a:lnTo>
              </a:path>
            </a:pathLst>
          </a:custGeom>
          <a:ln w="25400">
            <a:solidFill>
              <a:srgbClr val="00748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744955" y="9120664"/>
            <a:ext cx="2249805" cy="0"/>
          </a:xfrm>
          <a:custGeom>
            <a:avLst/>
            <a:gdLst/>
            <a:ahLst/>
            <a:cxnLst/>
            <a:rect l="l" t="t" r="r" b="b"/>
            <a:pathLst>
              <a:path w="2249805" h="0">
                <a:moveTo>
                  <a:pt x="0" y="0"/>
                </a:moveTo>
                <a:lnTo>
                  <a:pt x="2249424" y="0"/>
                </a:lnTo>
              </a:path>
            </a:pathLst>
          </a:custGeom>
          <a:ln w="25400">
            <a:solidFill>
              <a:srgbClr val="00748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3209354" y="7391716"/>
            <a:ext cx="2915920" cy="482600"/>
          </a:xfrm>
          <a:prstGeom prst="rect">
            <a:avLst/>
          </a:prstGeom>
        </p:spPr>
        <p:txBody>
          <a:bodyPr wrap="square" lIns="0" tIns="431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40"/>
              </a:spcBef>
            </a:pPr>
            <a:r>
              <a:rPr dirty="0" sz="1300" spc="-35" b="1">
                <a:solidFill>
                  <a:srgbClr val="007482"/>
                </a:solidFill>
                <a:latin typeface="Arial"/>
                <a:cs typeface="Arial"/>
              </a:rPr>
              <a:t>You</a:t>
            </a:r>
            <a:r>
              <a:rPr dirty="0" sz="1300" spc="-15" b="1">
                <a:solidFill>
                  <a:srgbClr val="007482"/>
                </a:solidFill>
                <a:latin typeface="Arial"/>
                <a:cs typeface="Arial"/>
              </a:rPr>
              <a:t> </a:t>
            </a:r>
            <a:r>
              <a:rPr dirty="0" sz="1300" spc="-5" b="1">
                <a:solidFill>
                  <a:srgbClr val="007482"/>
                </a:solidFill>
                <a:latin typeface="Arial"/>
                <a:cs typeface="Arial"/>
              </a:rPr>
              <a:t>asked,</a:t>
            </a:r>
            <a:r>
              <a:rPr dirty="0" sz="1300" spc="-20" b="1">
                <a:solidFill>
                  <a:srgbClr val="007482"/>
                </a:solidFill>
                <a:latin typeface="Arial"/>
                <a:cs typeface="Arial"/>
              </a:rPr>
              <a:t> </a:t>
            </a:r>
            <a:r>
              <a:rPr dirty="0" sz="1300" b="1">
                <a:solidFill>
                  <a:srgbClr val="007482"/>
                </a:solidFill>
                <a:latin typeface="Arial"/>
                <a:cs typeface="Arial"/>
              </a:rPr>
              <a:t>we</a:t>
            </a:r>
            <a:r>
              <a:rPr dirty="0" sz="1300" spc="-15" b="1">
                <a:solidFill>
                  <a:srgbClr val="007482"/>
                </a:solidFill>
                <a:latin typeface="Arial"/>
                <a:cs typeface="Arial"/>
              </a:rPr>
              <a:t> </a:t>
            </a:r>
            <a:r>
              <a:rPr dirty="0" sz="1300" b="1">
                <a:solidFill>
                  <a:srgbClr val="007482"/>
                </a:solidFill>
                <a:latin typeface="Arial"/>
                <a:cs typeface="Arial"/>
              </a:rPr>
              <a:t>listened.</a:t>
            </a:r>
            <a:endParaRPr sz="13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dirty="0" sz="1300" b="1">
                <a:solidFill>
                  <a:srgbClr val="007482"/>
                </a:solidFill>
                <a:latin typeface="Arial"/>
                <a:cs typeface="Arial"/>
              </a:rPr>
              <a:t>Our</a:t>
            </a:r>
            <a:r>
              <a:rPr dirty="0" sz="1300" spc="-20" b="1">
                <a:solidFill>
                  <a:srgbClr val="007482"/>
                </a:solidFill>
                <a:latin typeface="Arial"/>
                <a:cs typeface="Arial"/>
              </a:rPr>
              <a:t> </a:t>
            </a:r>
            <a:r>
              <a:rPr dirty="0" sz="1300" b="1">
                <a:solidFill>
                  <a:srgbClr val="007482"/>
                </a:solidFill>
                <a:latin typeface="Arial"/>
                <a:cs typeface="Arial"/>
              </a:rPr>
              <a:t>new</a:t>
            </a:r>
            <a:r>
              <a:rPr dirty="0" sz="1300" spc="-20" b="1">
                <a:solidFill>
                  <a:srgbClr val="007482"/>
                </a:solidFill>
                <a:latin typeface="Arial"/>
                <a:cs typeface="Arial"/>
              </a:rPr>
              <a:t> </a:t>
            </a:r>
            <a:r>
              <a:rPr dirty="0" sz="1300" b="1">
                <a:solidFill>
                  <a:srgbClr val="007482"/>
                </a:solidFill>
                <a:latin typeface="Arial"/>
                <a:cs typeface="Arial"/>
              </a:rPr>
              <a:t>Patient</a:t>
            </a:r>
            <a:r>
              <a:rPr dirty="0" sz="1300" spc="-20" b="1">
                <a:solidFill>
                  <a:srgbClr val="007482"/>
                </a:solidFill>
                <a:latin typeface="Arial"/>
                <a:cs typeface="Arial"/>
              </a:rPr>
              <a:t> </a:t>
            </a:r>
            <a:r>
              <a:rPr dirty="0" sz="1300" b="1">
                <a:solidFill>
                  <a:srgbClr val="007482"/>
                </a:solidFill>
                <a:latin typeface="Arial"/>
                <a:cs typeface="Arial"/>
              </a:rPr>
              <a:t>Portal</a:t>
            </a:r>
            <a:r>
              <a:rPr dirty="0" sz="1300" spc="-20" b="1">
                <a:solidFill>
                  <a:srgbClr val="007482"/>
                </a:solidFill>
                <a:latin typeface="Arial"/>
                <a:cs typeface="Arial"/>
              </a:rPr>
              <a:t> </a:t>
            </a:r>
            <a:r>
              <a:rPr dirty="0" sz="1300" b="1">
                <a:solidFill>
                  <a:srgbClr val="007482"/>
                </a:solidFill>
                <a:latin typeface="Arial"/>
                <a:cs typeface="Arial"/>
              </a:rPr>
              <a:t>now</a:t>
            </a:r>
            <a:r>
              <a:rPr dirty="0" sz="1300" spc="-15" b="1">
                <a:solidFill>
                  <a:srgbClr val="007482"/>
                </a:solidFill>
                <a:latin typeface="Arial"/>
                <a:cs typeface="Arial"/>
              </a:rPr>
              <a:t> </a:t>
            </a:r>
            <a:r>
              <a:rPr dirty="0" sz="1300" b="1">
                <a:solidFill>
                  <a:srgbClr val="007482"/>
                </a:solidFill>
                <a:latin typeface="Arial"/>
                <a:cs typeface="Arial"/>
              </a:rPr>
              <a:t>features:</a:t>
            </a:r>
            <a:endParaRPr sz="1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2021-03-03T16:33:24Z</dcterms:created>
  <dcterms:modified xsi:type="dcterms:W3CDTF">2021-03-03T16:33:24Z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2021-02-16T00:00:00Z</vt:filetime>
  </property>
  <property fmtid="{D5CDD505-2E9C-101B-9397-08002B2CF9AE}" pid="3" name="Creator">
    <vt:lpwstr>Adobe InDesign 15.0 (Windows)</vt:lpwstr>
  </property>
  <property fmtid="{D5CDD505-2E9C-101B-9397-08002B2CF9AE}" pid="4" name="LastSaved">
    <vt:filetime>2021-03-03T00:00:00Z</vt:filetime>
  </property>
</Properties>
</file>