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200" y="626068"/>
            <a:ext cx="3429000" cy="76868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57200" y="2935732"/>
            <a:ext cx="3428999" cy="432460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196604" y="1732534"/>
            <a:ext cx="2619038" cy="408406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62406" y="1563624"/>
            <a:ext cx="3429000" cy="1371600"/>
          </a:xfrm>
          <a:prstGeom prst="rect">
            <a:avLst/>
          </a:prstGeom>
          <a:solidFill>
            <a:srgbClr val="8A2550"/>
          </a:solidFill>
        </p:spPr>
        <p:txBody>
          <a:bodyPr wrap="square" lIns="0" tIns="158115" rIns="0" bIns="0" rtlCol="0" vert="horz">
            <a:spAutoFit/>
          </a:bodyPr>
          <a:lstStyle/>
          <a:p>
            <a:pPr algn="ctr" marL="335915" marR="327660" indent="-635">
              <a:lnSpc>
                <a:spcPct val="111100"/>
              </a:lnSpc>
              <a:spcBef>
                <a:spcPts val="1245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“It</a:t>
            </a:r>
            <a:r>
              <a:rPr dirty="0" sz="18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feels</a:t>
            </a:r>
            <a:r>
              <a:rPr dirty="0" sz="18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good</a:t>
            </a:r>
            <a:r>
              <a:rPr dirty="0" sz="18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knowing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 we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access</a:t>
            </a:r>
            <a:r>
              <a:rPr dirty="0" sz="1800" spc="-3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information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anywhere”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86200" y="5816600"/>
            <a:ext cx="3429000" cy="1445260"/>
          </a:xfrm>
          <a:prstGeom prst="rect">
            <a:avLst/>
          </a:prstGeom>
          <a:solidFill>
            <a:srgbClr val="8A2550"/>
          </a:solidFill>
        </p:spPr>
        <p:txBody>
          <a:bodyPr wrap="square" lIns="0" tIns="15240" rIns="0" bIns="0" rtlCol="0" vert="horz">
            <a:spAutoFit/>
          </a:bodyPr>
          <a:lstStyle/>
          <a:p>
            <a:pPr algn="just" marL="244475" marR="237490" indent="108585">
              <a:lnSpc>
                <a:spcPct val="125000"/>
              </a:lnSpc>
              <a:spcBef>
                <a:spcPts val="120"/>
              </a:spcBef>
            </a:pP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“My patients use the Patient </a:t>
            </a:r>
            <a:r>
              <a:rPr dirty="0" sz="16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Portal because 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it’s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easy and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convenient.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I use it because </a:t>
            </a:r>
            <a:r>
              <a:rPr dirty="0" sz="1600" spc="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it’s</a:t>
            </a: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my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job</a:t>
            </a:r>
            <a:r>
              <a:rPr dirty="0" sz="16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600" spc="-1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stay</a:t>
            </a:r>
            <a:r>
              <a:rPr dirty="0" sz="16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Arial"/>
                <a:cs typeface="Arial"/>
              </a:rPr>
              <a:t>connected.”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28" y="7688552"/>
            <a:ext cx="2252345" cy="1183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1900" spc="-5">
                <a:solidFill>
                  <a:srgbClr val="231F20"/>
                </a:solidFill>
                <a:latin typeface="Arial"/>
                <a:cs typeface="Arial"/>
              </a:rPr>
              <a:t>Communicate with </a:t>
            </a:r>
            <a:r>
              <a:rPr dirty="0" sz="1900">
                <a:solidFill>
                  <a:srgbClr val="231F20"/>
                </a:solidFill>
                <a:latin typeface="Arial"/>
                <a:cs typeface="Arial"/>
              </a:rPr>
              <a:t> your </a:t>
            </a:r>
            <a:r>
              <a:rPr dirty="0" sz="1900" spc="-5">
                <a:solidFill>
                  <a:srgbClr val="231F20"/>
                </a:solidFill>
                <a:latin typeface="Arial"/>
                <a:cs typeface="Arial"/>
              </a:rPr>
              <a:t>provider easier </a:t>
            </a:r>
            <a:r>
              <a:rPr dirty="0" sz="1900">
                <a:solidFill>
                  <a:srgbClr val="231F20"/>
                </a:solidFill>
                <a:latin typeface="Arial"/>
                <a:cs typeface="Arial"/>
              </a:rPr>
              <a:t> than </a:t>
            </a:r>
            <a:r>
              <a:rPr dirty="0" sz="1900" spc="-5">
                <a:solidFill>
                  <a:srgbClr val="231F20"/>
                </a:solidFill>
                <a:latin typeface="Arial"/>
                <a:cs typeface="Arial"/>
              </a:rPr>
              <a:t>ever with our </a:t>
            </a:r>
            <a:r>
              <a:rPr dirty="0" sz="190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 spc="-5">
                <a:solidFill>
                  <a:srgbClr val="231F20"/>
                </a:solidFill>
                <a:latin typeface="Arial"/>
                <a:cs typeface="Arial"/>
              </a:rPr>
              <a:t>online</a:t>
            </a:r>
            <a:r>
              <a:rPr dirty="0" sz="1900" spc="-5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231F20"/>
                </a:solidFill>
                <a:latin typeface="Arial"/>
                <a:cs typeface="Arial"/>
              </a:rPr>
              <a:t>Patient</a:t>
            </a:r>
            <a:r>
              <a:rPr dirty="0" sz="1900" spc="-4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900">
                <a:solidFill>
                  <a:srgbClr val="231F20"/>
                </a:solidFill>
                <a:latin typeface="Arial"/>
                <a:cs typeface="Arial"/>
              </a:rPr>
              <a:t>Portal.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6165" y="7841715"/>
            <a:ext cx="3938904" cy="1689100"/>
          </a:xfrm>
          <a:prstGeom prst="rect">
            <a:avLst/>
          </a:prstGeom>
        </p:spPr>
        <p:txBody>
          <a:bodyPr wrap="square" lIns="0" tIns="10922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6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Enhanced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look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feel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dirty="0" sz="12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easy-to-navigate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portal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6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Appointment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reminders</a:t>
            </a:r>
            <a:r>
              <a:rPr dirty="0" sz="12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your</a:t>
            </a:r>
            <a:r>
              <a:rPr dirty="0" sz="12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cell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phone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email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6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Secure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communication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dirty="0" sz="12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you</a:t>
            </a:r>
            <a:r>
              <a:rPr dirty="0" sz="12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dirty="0" sz="12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your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provider</a:t>
            </a:r>
            <a:endParaRPr sz="1200">
              <a:latin typeface="Arial"/>
              <a:cs typeface="Arial"/>
            </a:endParaRPr>
          </a:p>
          <a:p>
            <a:pPr marL="241300" marR="826769" indent="-228600">
              <a:lnSpc>
                <a:spcPct val="104200"/>
              </a:lnSpc>
              <a:spcBef>
                <a:spcPts val="90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Decreased</a:t>
            </a:r>
            <a:r>
              <a:rPr dirty="0" sz="1200" spc="-2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wait</a:t>
            </a:r>
            <a:r>
              <a:rPr dirty="0" sz="12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times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dirty="0" sz="12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completing</a:t>
            </a:r>
            <a:r>
              <a:rPr dirty="0" sz="12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forms </a:t>
            </a:r>
            <a:r>
              <a:rPr dirty="0" sz="1200" spc="-3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electronically</a:t>
            </a:r>
            <a:r>
              <a:rPr dirty="0" sz="1200" spc="-1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231F20"/>
                </a:solidFill>
                <a:latin typeface="Arial"/>
                <a:cs typeface="Arial"/>
              </a:rPr>
              <a:t>online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960"/>
              </a:spcBef>
              <a:buChar char="•"/>
              <a:tabLst>
                <a:tab pos="240665" algn="l"/>
                <a:tab pos="241300" algn="l"/>
              </a:tabLst>
            </a:pP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Online</a:t>
            </a:r>
            <a:r>
              <a:rPr dirty="0" sz="1200" spc="-2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scheduling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coming</a:t>
            </a:r>
            <a:r>
              <a:rPr dirty="0" sz="1200" spc="-15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231F20"/>
                </a:solidFill>
                <a:latin typeface="Arial"/>
                <a:cs typeface="Arial"/>
              </a:rPr>
              <a:t>soon!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365" y="9344088"/>
            <a:ext cx="2523739" cy="280572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745685" y="7501655"/>
            <a:ext cx="2249805" cy="0"/>
          </a:xfrm>
          <a:custGeom>
            <a:avLst/>
            <a:gdLst/>
            <a:ahLst/>
            <a:cxnLst/>
            <a:rect l="l" t="t" r="r" b="b"/>
            <a:pathLst>
              <a:path w="2249805" h="0">
                <a:moveTo>
                  <a:pt x="0" y="0"/>
                </a:moveTo>
                <a:lnTo>
                  <a:pt x="2249424" y="0"/>
                </a:lnTo>
              </a:path>
            </a:pathLst>
          </a:custGeom>
          <a:ln w="25400">
            <a:solidFill>
              <a:srgbClr val="0074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44955" y="9120664"/>
            <a:ext cx="2249805" cy="0"/>
          </a:xfrm>
          <a:custGeom>
            <a:avLst/>
            <a:gdLst/>
            <a:ahLst/>
            <a:cxnLst/>
            <a:rect l="l" t="t" r="r" b="b"/>
            <a:pathLst>
              <a:path w="2249805" h="0">
                <a:moveTo>
                  <a:pt x="0" y="0"/>
                </a:moveTo>
                <a:lnTo>
                  <a:pt x="2249424" y="0"/>
                </a:lnTo>
              </a:path>
            </a:pathLst>
          </a:custGeom>
          <a:ln w="25400">
            <a:solidFill>
              <a:srgbClr val="00748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09354" y="7391716"/>
            <a:ext cx="2915920" cy="48260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300" spc="-35" b="1">
                <a:solidFill>
                  <a:srgbClr val="007482"/>
                </a:solidFill>
                <a:latin typeface="Arial"/>
                <a:cs typeface="Arial"/>
              </a:rPr>
              <a:t>You</a:t>
            </a:r>
            <a:r>
              <a:rPr dirty="0" sz="1300" spc="-15" b="1">
                <a:solidFill>
                  <a:srgbClr val="007482"/>
                </a:solidFill>
                <a:latin typeface="Arial"/>
                <a:cs typeface="Arial"/>
              </a:rPr>
              <a:t> </a:t>
            </a:r>
            <a:r>
              <a:rPr dirty="0" sz="1300" spc="-5" b="1">
                <a:solidFill>
                  <a:srgbClr val="007482"/>
                </a:solidFill>
                <a:latin typeface="Arial"/>
                <a:cs typeface="Arial"/>
              </a:rPr>
              <a:t>asked,</a:t>
            </a:r>
            <a:r>
              <a:rPr dirty="0" sz="1300" spc="-20" b="1">
                <a:solidFill>
                  <a:srgbClr val="007482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7482"/>
                </a:solidFill>
                <a:latin typeface="Arial"/>
                <a:cs typeface="Arial"/>
              </a:rPr>
              <a:t>we</a:t>
            </a:r>
            <a:r>
              <a:rPr dirty="0" sz="1300" spc="-15" b="1">
                <a:solidFill>
                  <a:srgbClr val="007482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7482"/>
                </a:solidFill>
                <a:latin typeface="Arial"/>
                <a:cs typeface="Arial"/>
              </a:rPr>
              <a:t>listened.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300" b="1">
                <a:solidFill>
                  <a:srgbClr val="007482"/>
                </a:solidFill>
                <a:latin typeface="Arial"/>
                <a:cs typeface="Arial"/>
              </a:rPr>
              <a:t>Our</a:t>
            </a:r>
            <a:r>
              <a:rPr dirty="0" sz="1300" spc="-20" b="1">
                <a:solidFill>
                  <a:srgbClr val="007482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7482"/>
                </a:solidFill>
                <a:latin typeface="Arial"/>
                <a:cs typeface="Arial"/>
              </a:rPr>
              <a:t>new</a:t>
            </a:r>
            <a:r>
              <a:rPr dirty="0" sz="1300" spc="-20" b="1">
                <a:solidFill>
                  <a:srgbClr val="007482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7482"/>
                </a:solidFill>
                <a:latin typeface="Arial"/>
                <a:cs typeface="Arial"/>
              </a:rPr>
              <a:t>Patient</a:t>
            </a:r>
            <a:r>
              <a:rPr dirty="0" sz="1300" spc="-20" b="1">
                <a:solidFill>
                  <a:srgbClr val="007482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7482"/>
                </a:solidFill>
                <a:latin typeface="Arial"/>
                <a:cs typeface="Arial"/>
              </a:rPr>
              <a:t>Portal</a:t>
            </a:r>
            <a:r>
              <a:rPr dirty="0" sz="1300" spc="-20" b="1">
                <a:solidFill>
                  <a:srgbClr val="007482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7482"/>
                </a:solidFill>
                <a:latin typeface="Arial"/>
                <a:cs typeface="Arial"/>
              </a:rPr>
              <a:t>now</a:t>
            </a:r>
            <a:r>
              <a:rPr dirty="0" sz="1300" spc="-15" b="1">
                <a:solidFill>
                  <a:srgbClr val="007482"/>
                </a:solidFill>
                <a:latin typeface="Arial"/>
                <a:cs typeface="Arial"/>
              </a:rPr>
              <a:t> </a:t>
            </a:r>
            <a:r>
              <a:rPr dirty="0" sz="1300" b="1">
                <a:solidFill>
                  <a:srgbClr val="007482"/>
                </a:solidFill>
                <a:latin typeface="Arial"/>
                <a:cs typeface="Arial"/>
              </a:rPr>
              <a:t>features: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2021-03-03T16:33:24Z</dcterms:created>
  <dcterms:modified xsi:type="dcterms:W3CDTF">2021-03-03T16:33:24Z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2021-02-16T00:00:00Z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2021-03-03T00:00:00Z</vt:filetime>
  </property>
</Properties>
</file>