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02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02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02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949440"/>
            <a:ext cx="7772400" cy="3108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2664" y="1366230"/>
            <a:ext cx="4067070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02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917" y="2951892"/>
            <a:ext cx="6504564" cy="3242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406" y="6575043"/>
            <a:ext cx="6040120" cy="1371600"/>
          </a:xfrm>
          <a:prstGeom prst="rect">
            <a:avLst/>
          </a:prstGeom>
          <a:solidFill>
            <a:srgbClr val="007481"/>
          </a:solidFill>
        </p:spPr>
        <p:txBody>
          <a:bodyPr wrap="square" lIns="0" tIns="13335" rIns="0" bIns="0" rtlCol="0" vert="horz">
            <a:spAutoFit/>
          </a:bodyPr>
          <a:lstStyle/>
          <a:p>
            <a:pPr marL="228600" marR="327660">
              <a:lnSpc>
                <a:spcPct val="1429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 Patient Portal online, or download the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mobile app.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Download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app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iPhone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Google Play Store for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Android.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Search for “InteliChart” in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either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download the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app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your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phone.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3917" y="2951892"/>
            <a:ext cx="6502400" cy="3242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900" spc="-60">
                <a:solidFill>
                  <a:srgbClr val="090B0D"/>
                </a:solidFill>
                <a:latin typeface="Arial"/>
                <a:cs typeface="Arial"/>
              </a:rPr>
              <a:t>You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asked,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we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listened.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090B0D"/>
                </a:solidFill>
                <a:latin typeface="Arial"/>
                <a:cs typeface="Arial"/>
              </a:rPr>
              <a:t>We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90B0D"/>
                </a:solidFill>
                <a:latin typeface="Arial"/>
                <a:cs typeface="Arial"/>
              </a:rPr>
              <a:t>made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 an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investment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in </a:t>
            </a:r>
            <a:r>
              <a:rPr dirty="0" sz="1900">
                <a:solidFill>
                  <a:srgbClr val="090B0D"/>
                </a:solidFill>
                <a:latin typeface="Arial"/>
                <a:cs typeface="Arial"/>
              </a:rPr>
              <a:t>your </a:t>
            </a:r>
            <a:r>
              <a:rPr dirty="0" sz="1900" spc="5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patient experience because we want </a:t>
            </a:r>
            <a:r>
              <a:rPr dirty="0" sz="1900">
                <a:solidFill>
                  <a:srgbClr val="090B0D"/>
                </a:solidFill>
                <a:latin typeface="Arial"/>
                <a:cs typeface="Arial"/>
              </a:rPr>
              <a:t>you to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have </a:t>
            </a:r>
            <a:r>
              <a:rPr dirty="0" sz="1900">
                <a:solidFill>
                  <a:srgbClr val="090B0D"/>
                </a:solidFill>
                <a:latin typeface="Arial"/>
                <a:cs typeface="Arial"/>
              </a:rPr>
              <a:t>your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health </a:t>
            </a:r>
            <a:r>
              <a:rPr dirty="0" sz="1900" spc="-515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information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90B0D"/>
                </a:solidFill>
                <a:latin typeface="Arial"/>
                <a:cs typeface="Arial"/>
              </a:rPr>
              <a:t>right </a:t>
            </a:r>
            <a:r>
              <a:rPr dirty="0" sz="1900" spc="-5">
                <a:solidFill>
                  <a:srgbClr val="090B0D"/>
                </a:solidFill>
                <a:latin typeface="Arial"/>
                <a:cs typeface="Arial"/>
              </a:rPr>
              <a:t>at</a:t>
            </a:r>
            <a:r>
              <a:rPr dirty="0" sz="1900" spc="-10">
                <a:solidFill>
                  <a:srgbClr val="090B0D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090B0D"/>
                </a:solidFill>
                <a:latin typeface="Arial"/>
                <a:cs typeface="Arial"/>
              </a:rPr>
              <a:t>your fingertips.</a:t>
            </a:r>
            <a:endParaRPr sz="1900">
              <a:latin typeface="Arial"/>
              <a:cs typeface="Arial"/>
            </a:endParaRPr>
          </a:p>
          <a:p>
            <a:pPr marL="889000" marR="1042669">
              <a:lnSpc>
                <a:spcPct val="125000"/>
              </a:lnSpc>
              <a:spcBef>
                <a:spcPts val="1550"/>
              </a:spcBef>
            </a:pPr>
            <a:r>
              <a:rPr dirty="0" sz="1600" spc="-5" b="1">
                <a:solidFill>
                  <a:srgbClr val="007482"/>
                </a:solidFill>
                <a:latin typeface="Arial"/>
                <a:cs typeface="Arial"/>
              </a:rPr>
              <a:t>Here are some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of the things </a:t>
            </a:r>
            <a:r>
              <a:rPr dirty="0" sz="1600" spc="-5" b="1">
                <a:solidFill>
                  <a:srgbClr val="007482"/>
                </a:solidFill>
                <a:latin typeface="Arial"/>
                <a:cs typeface="Arial"/>
              </a:rPr>
              <a:t>you can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take </a:t>
            </a:r>
            <a:r>
              <a:rPr dirty="0" sz="1600" spc="5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482"/>
                </a:solidFill>
                <a:latin typeface="Arial"/>
                <a:cs typeface="Arial"/>
              </a:rPr>
              <a:t>advantage</a:t>
            </a:r>
            <a:r>
              <a:rPr dirty="0" sz="1600" spc="-20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of</a:t>
            </a:r>
            <a:r>
              <a:rPr dirty="0" sz="1600" spc="-10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when</a:t>
            </a:r>
            <a:r>
              <a:rPr dirty="0" sz="1600" spc="-15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482"/>
                </a:solidFill>
                <a:latin typeface="Arial"/>
                <a:cs typeface="Arial"/>
              </a:rPr>
              <a:t>you</a:t>
            </a:r>
            <a:r>
              <a:rPr dirty="0" sz="1600" spc="-15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have</a:t>
            </a:r>
            <a:r>
              <a:rPr dirty="0" sz="1600" spc="-15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the</a:t>
            </a:r>
            <a:r>
              <a:rPr dirty="0" sz="1600" spc="-15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Patient</a:t>
            </a:r>
            <a:r>
              <a:rPr dirty="0" sz="1600" spc="-10" b="1">
                <a:solidFill>
                  <a:srgbClr val="00748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7482"/>
                </a:solidFill>
                <a:latin typeface="Arial"/>
                <a:cs typeface="Arial"/>
              </a:rPr>
              <a:t>Portal:</a:t>
            </a:r>
            <a:endParaRPr sz="1600">
              <a:latin typeface="Arial"/>
              <a:cs typeface="Arial"/>
            </a:endParaRPr>
          </a:p>
          <a:p>
            <a:pPr marL="1117600" indent="-229235">
              <a:lnSpc>
                <a:spcPct val="100000"/>
              </a:lnSpc>
              <a:spcBef>
                <a:spcPts val="1180"/>
              </a:spcBef>
              <a:buChar char="•"/>
              <a:tabLst>
                <a:tab pos="1117600" algn="l"/>
                <a:tab pos="1118235" algn="l"/>
              </a:tabLst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Enhanced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an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easy-to-navigate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portal</a:t>
            </a:r>
            <a:endParaRPr sz="1300">
              <a:latin typeface="Arial"/>
              <a:cs typeface="Arial"/>
            </a:endParaRPr>
          </a:p>
          <a:p>
            <a:pPr marL="1117600" indent="-229235">
              <a:lnSpc>
                <a:spcPct val="100000"/>
              </a:lnSpc>
              <a:spcBef>
                <a:spcPts val="640"/>
              </a:spcBef>
              <a:buChar char="•"/>
              <a:tabLst>
                <a:tab pos="1117600" algn="l"/>
                <a:tab pos="1118235" algn="l"/>
              </a:tabLst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Appointment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reminders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cell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phone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endParaRPr sz="1300">
              <a:latin typeface="Arial"/>
              <a:cs typeface="Arial"/>
            </a:endParaRPr>
          </a:p>
          <a:p>
            <a:pPr marL="1117600" indent="-229235">
              <a:lnSpc>
                <a:spcPct val="100000"/>
              </a:lnSpc>
              <a:spcBef>
                <a:spcPts val="840"/>
              </a:spcBef>
              <a:buChar char="•"/>
              <a:tabLst>
                <a:tab pos="1117600" algn="l"/>
                <a:tab pos="1118235" algn="l"/>
              </a:tabLst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Secure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provider</a:t>
            </a:r>
            <a:endParaRPr sz="1300">
              <a:latin typeface="Arial"/>
              <a:cs typeface="Arial"/>
            </a:endParaRPr>
          </a:p>
          <a:p>
            <a:pPr marL="1117600" indent="-229235">
              <a:lnSpc>
                <a:spcPct val="100000"/>
              </a:lnSpc>
              <a:spcBef>
                <a:spcPts val="840"/>
              </a:spcBef>
              <a:buChar char="•"/>
              <a:tabLst>
                <a:tab pos="1117600" algn="l"/>
                <a:tab pos="1118235" algn="l"/>
              </a:tabLst>
            </a:pP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Decreased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wait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times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completing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forms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electronically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endParaRPr sz="1300">
              <a:latin typeface="Arial"/>
              <a:cs typeface="Arial"/>
            </a:endParaRPr>
          </a:p>
          <a:p>
            <a:pPr marL="1117600" indent="-229235">
              <a:lnSpc>
                <a:spcPct val="100000"/>
              </a:lnSpc>
              <a:spcBef>
                <a:spcPts val="840"/>
              </a:spcBef>
              <a:buChar char="•"/>
              <a:tabLst>
                <a:tab pos="1117600" algn="l"/>
                <a:tab pos="1118235" algn="l"/>
              </a:tabLst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scheduling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coming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soon!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3491" y="8163052"/>
            <a:ext cx="5575935" cy="1484630"/>
            <a:chOff x="1523491" y="8163052"/>
            <a:chExt cx="5575935" cy="1484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6099" y="9342555"/>
              <a:ext cx="2743199" cy="3049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491" y="8163052"/>
              <a:ext cx="3672446" cy="6715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0495" marR="5080" indent="-138430">
              <a:lnSpc>
                <a:spcPct val="111100"/>
              </a:lnSpc>
              <a:spcBef>
                <a:spcPts val="100"/>
              </a:spcBef>
            </a:pPr>
            <a:r>
              <a:rPr dirty="0" spc="-5">
                <a:solidFill>
                  <a:srgbClr val="000000"/>
                </a:solidFill>
              </a:rPr>
              <a:t>Do</a:t>
            </a:r>
            <a:r>
              <a:rPr dirty="0" spc="-105">
                <a:solidFill>
                  <a:srgbClr val="000000"/>
                </a:solidFill>
              </a:rPr>
              <a:t> </a:t>
            </a:r>
            <a:r>
              <a:rPr dirty="0" spc="-105"/>
              <a:t>You</a:t>
            </a:r>
            <a:r>
              <a:rPr dirty="0" spc="-30"/>
              <a:t> </a:t>
            </a:r>
            <a:r>
              <a:rPr dirty="0" spc="-5"/>
              <a:t>Use</a:t>
            </a:r>
            <a:r>
              <a:rPr dirty="0" spc="-35"/>
              <a:t> </a:t>
            </a:r>
            <a:r>
              <a:rPr dirty="0"/>
              <a:t>Our </a:t>
            </a:r>
            <a:r>
              <a:rPr dirty="0" spc="-1155"/>
              <a:t> </a:t>
            </a:r>
            <a:r>
              <a:rPr dirty="0"/>
              <a:t>Patient</a:t>
            </a:r>
            <a:r>
              <a:rPr dirty="0" spc="-55"/>
              <a:t> </a:t>
            </a:r>
            <a:r>
              <a:rPr dirty="0"/>
              <a:t>Portal?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804" y="530797"/>
            <a:ext cx="3422395" cy="767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2021-03-03T16:30:23Z</dcterms:created>
  <dcterms:modified xsi:type="dcterms:W3CDTF">2021-03-03T16:30:23Z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2021-03-03T00:00:00Z</vt:filetime>
  </property>
</Properties>
</file>